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0" r:id="rId1"/>
  </p:sldMasterIdLst>
  <p:notesMasterIdLst>
    <p:notesMasterId r:id="rId17"/>
  </p:notesMasterIdLst>
  <p:sldIdLst>
    <p:sldId id="256" r:id="rId2"/>
    <p:sldId id="257" r:id="rId3"/>
    <p:sldId id="258" r:id="rId4"/>
    <p:sldId id="260" r:id="rId5"/>
    <p:sldId id="269" r:id="rId6"/>
    <p:sldId id="270" r:id="rId7"/>
    <p:sldId id="271" r:id="rId8"/>
    <p:sldId id="272" r:id="rId9"/>
    <p:sldId id="273" r:id="rId10"/>
    <p:sldId id="261" r:id="rId11"/>
    <p:sldId id="262" r:id="rId12"/>
    <p:sldId id="263" r:id="rId13"/>
    <p:sldId id="264"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09"/>
  </p:normalViewPr>
  <p:slideViewPr>
    <p:cSldViewPr snapToGrid="0" snapToObjects="1">
      <p:cViewPr>
        <p:scale>
          <a:sx n="86" d="100"/>
          <a:sy n="86" d="100"/>
        </p:scale>
        <p:origin x="1496"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A91BA-3A9C-C249-B534-28CADA34B0B9}" type="datetimeFigureOut">
              <a:rPr lang="en-US" smtClean="0"/>
              <a:t>10/27/21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815C9-3260-2945-A43A-721635DF4FDD}" type="slidenum">
              <a:rPr lang="en-US" smtClean="0"/>
              <a:t>‹#›</a:t>
            </a:fld>
            <a:endParaRPr lang="en-US"/>
          </a:p>
        </p:txBody>
      </p:sp>
    </p:spTree>
    <p:extLst>
      <p:ext uri="{BB962C8B-B14F-4D97-AF65-F5344CB8AC3E}">
        <p14:creationId xmlns:p14="http://schemas.microsoft.com/office/powerpoint/2010/main" val="971966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D815C9-3260-2945-A43A-721635DF4FDD}" type="slidenum">
              <a:rPr lang="en-US" smtClean="0"/>
              <a:t>1</a:t>
            </a:fld>
            <a:endParaRPr lang="en-US"/>
          </a:p>
        </p:txBody>
      </p:sp>
    </p:spTree>
    <p:extLst>
      <p:ext uri="{BB962C8B-B14F-4D97-AF65-F5344CB8AC3E}">
        <p14:creationId xmlns:p14="http://schemas.microsoft.com/office/powerpoint/2010/main" val="1574827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4428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90658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4280604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764810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746091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582840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08352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816567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980083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01156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1844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835544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994271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8048B-57AF-4F53-BC84-8E0A1033FBEC}" type="datetimeFigureOut">
              <a:rPr lang="en-US" smtClean="0"/>
              <a:t>10/27/21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6356621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8048B-57AF-4F53-BC84-8E0A1033FBEC}" type="datetimeFigureOut">
              <a:rPr lang="en-US" smtClean="0"/>
              <a:t>10/27/21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1748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10/27/21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185163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208048B-57AF-4F53-BC84-8E0A1033FBEC}" type="datetimeFigureOut">
              <a:rPr lang="en-US" smtClean="0"/>
              <a:t>10/27/21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1758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208048B-57AF-4F53-BC84-8E0A1033FBEC}" type="datetimeFigureOut">
              <a:rPr lang="en-US" smtClean="0"/>
              <a:pPr/>
              <a:t>10/27/21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132234514"/>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utorialspoint.com/data_structures_algorithms/asymptotic_analysis.htm" TargetMode="External"/><Relationship Id="rId2" Type="http://schemas.openxmlformats.org/officeDocument/2006/relationships/hyperlink" Target="https://www.geeksforgeeks.org/analysis-of-algorithms-set-1-asymptotic-analysis/" TargetMode="External"/><Relationship Id="rId1" Type="http://schemas.openxmlformats.org/officeDocument/2006/relationships/slideLayout" Target="../slideLayouts/slideLayout2.xml"/><Relationship Id="rId5" Type="http://schemas.openxmlformats.org/officeDocument/2006/relationships/hyperlink" Target="https://www.youtube.com/watch?v=f_IaKCB7Zo8" TargetMode="External"/><Relationship Id="rId4" Type="http://schemas.openxmlformats.org/officeDocument/2006/relationships/hyperlink" Target="https://www.youtube.com/watch?v=0oDAlMwTrL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0oDAlMwTrLo?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6" name="Picture 1" descr="3D rendering of stacked polygons in different colors">
            <a:extLst>
              <a:ext uri="{FF2B5EF4-FFF2-40B4-BE49-F238E27FC236}">
                <a16:creationId xmlns:a16="http://schemas.microsoft.com/office/drawing/2014/main" id="{36791C43-C4A9-47EF-B4E8-D29EC81CD436}"/>
              </a:ext>
            </a:extLst>
          </p:cNvPr>
          <p:cNvPicPr>
            <a:picLocks noChangeAspect="1"/>
          </p:cNvPicPr>
          <p:nvPr/>
        </p:nvPicPr>
        <p:blipFill rotWithShape="1">
          <a:blip r:embed="rId3">
            <a:alphaModFix/>
          </a:blip>
          <a:srcRect t="12823" b="3021"/>
          <a:stretch/>
        </p:blipFill>
        <p:spPr>
          <a:xfrm>
            <a:off x="-16426" y="10"/>
            <a:ext cx="12208426" cy="6857990"/>
          </a:xfrm>
          <a:prstGeom prst="rect">
            <a:avLst/>
          </a:prstGeom>
        </p:spPr>
      </p:pic>
      <p:sp>
        <p:nvSpPr>
          <p:cNvPr id="5" name="Rectangle 4">
            <a:extLst>
              <a:ext uri="{FF2B5EF4-FFF2-40B4-BE49-F238E27FC236}">
                <a16:creationId xmlns:a16="http://schemas.microsoft.com/office/drawing/2014/main" id="{04316C8D-DB1F-874B-87CD-074EA6BE6586}"/>
              </a:ext>
            </a:extLst>
          </p:cNvPr>
          <p:cNvSpPr/>
          <p:nvPr/>
        </p:nvSpPr>
        <p:spPr>
          <a:xfrm>
            <a:off x="914900" y="74415"/>
            <a:ext cx="10359151"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w="12700">
                  <a:solidFill>
                    <a:schemeClr val="accent1"/>
                  </a:solidFill>
                  <a:prstDash val="solid"/>
                </a:ln>
                <a:solidFill>
                  <a:srgbClr val="002060"/>
                </a:solidFill>
                <a:effectLst>
                  <a:outerShdw dist="38100" dir="2640000" algn="bl" rotWithShape="0">
                    <a:schemeClr val="accent1"/>
                  </a:outerShdw>
                </a:effectLst>
              </a:rPr>
              <a:t>Analysis of Algorithms: Time and Space Complexity</a:t>
            </a:r>
            <a:endParaRPr lang="en-US" sz="5400" b="1" dirty="0">
              <a:ln w="12700">
                <a:solidFill>
                  <a:schemeClr val="accent1"/>
                </a:solidFill>
                <a:prstDash val="solid"/>
              </a:ln>
              <a:solidFill>
                <a:srgbClr val="002060"/>
              </a:solidFill>
              <a:effectLst>
                <a:outerShdw dist="38100" dir="2640000" algn="bl" rotWithShape="0">
                  <a:schemeClr val="accent1"/>
                </a:outerShdw>
              </a:effectLst>
            </a:endParaRPr>
          </a:p>
        </p:txBody>
      </p:sp>
      <p:pic>
        <p:nvPicPr>
          <p:cNvPr id="7" name="Picture 6" descr="Graphical user interface&#10;&#10;Description automatically generated with medium confidence">
            <a:extLst>
              <a:ext uri="{FF2B5EF4-FFF2-40B4-BE49-F238E27FC236}">
                <a16:creationId xmlns:a16="http://schemas.microsoft.com/office/drawing/2014/main" id="{DA616875-25C1-7B46-8CB6-E23ADC7D6106}"/>
              </a:ext>
            </a:extLst>
          </p:cNvPr>
          <p:cNvPicPr>
            <a:picLocks noChangeAspect="1"/>
          </p:cNvPicPr>
          <p:nvPr/>
        </p:nvPicPr>
        <p:blipFill>
          <a:blip r:embed="rId4"/>
          <a:stretch>
            <a:fillRect/>
          </a:stretch>
        </p:blipFill>
        <p:spPr>
          <a:xfrm>
            <a:off x="1670943" y="1815294"/>
            <a:ext cx="8847063" cy="4815006"/>
          </a:xfrm>
          <a:prstGeom prst="rect">
            <a:avLst/>
          </a:prstGeom>
        </p:spPr>
      </p:pic>
    </p:spTree>
    <p:extLst>
      <p:ext uri="{BB962C8B-B14F-4D97-AF65-F5344CB8AC3E}">
        <p14:creationId xmlns:p14="http://schemas.microsoft.com/office/powerpoint/2010/main" val="347873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4D1A-102B-7644-99ED-4AD92B767126}"/>
              </a:ext>
            </a:extLst>
          </p:cNvPr>
          <p:cNvSpPr>
            <a:spLocks noGrp="1"/>
          </p:cNvSpPr>
          <p:nvPr>
            <p:ph type="title"/>
          </p:nvPr>
        </p:nvSpPr>
        <p:spPr/>
        <p:txBody>
          <a:bodyPr/>
          <a:lstStyle/>
          <a:p>
            <a:pPr algn="ctr"/>
            <a:r>
              <a:rPr lang="en-US" dirty="0"/>
              <a:t>Applications of asymptotic analysis: time and space complexity</a:t>
            </a:r>
          </a:p>
        </p:txBody>
      </p:sp>
      <p:sp>
        <p:nvSpPr>
          <p:cNvPr id="3" name="Content Placeholder 2">
            <a:extLst>
              <a:ext uri="{FF2B5EF4-FFF2-40B4-BE49-F238E27FC236}">
                <a16:creationId xmlns:a16="http://schemas.microsoft.com/office/drawing/2014/main" id="{25EF540E-C7B4-1342-90F3-6764EBAEB01B}"/>
              </a:ext>
            </a:extLst>
          </p:cNvPr>
          <p:cNvSpPr>
            <a:spLocks noGrp="1"/>
          </p:cNvSpPr>
          <p:nvPr>
            <p:ph idx="1"/>
          </p:nvPr>
        </p:nvSpPr>
        <p:spPr/>
        <p:txBody>
          <a:bodyPr/>
          <a:lstStyle/>
          <a:p>
            <a:r>
              <a:rPr lang="en-US" dirty="0"/>
              <a:t>Now that we know what asymptotic analysis is, how do we apply them to algorithms?</a:t>
            </a:r>
          </a:p>
          <a:p>
            <a:r>
              <a:rPr lang="en-US" dirty="0"/>
              <a:t>This brings us to the topics of time complexity and space complexity, which allow us to measure the running time and space resources an algorithm needs to run with a given input</a:t>
            </a:r>
          </a:p>
          <a:p>
            <a:r>
              <a:rPr lang="en-US" dirty="0"/>
              <a:t>Time complexity allows us to measure and compare the time needed for certain algorithms to run, while space complexity allows us to measure and compare the space/memory needed in order for algorithms to run</a:t>
            </a:r>
          </a:p>
        </p:txBody>
      </p:sp>
    </p:spTree>
    <p:extLst>
      <p:ext uri="{BB962C8B-B14F-4D97-AF65-F5344CB8AC3E}">
        <p14:creationId xmlns:p14="http://schemas.microsoft.com/office/powerpoint/2010/main" val="5662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298E-D52C-204B-A259-604E2B643495}"/>
              </a:ext>
            </a:extLst>
          </p:cNvPr>
          <p:cNvSpPr>
            <a:spLocks noGrp="1"/>
          </p:cNvSpPr>
          <p:nvPr>
            <p:ph type="title"/>
          </p:nvPr>
        </p:nvSpPr>
        <p:spPr>
          <a:xfrm>
            <a:off x="643192" y="203048"/>
            <a:ext cx="3643674" cy="1457793"/>
          </a:xfrm>
        </p:spPr>
        <p:txBody>
          <a:bodyPr>
            <a:normAutofit/>
          </a:bodyPr>
          <a:lstStyle/>
          <a:p>
            <a:r>
              <a:rPr lang="en-US" sz="2800" dirty="0"/>
              <a:t>Time complexity</a:t>
            </a:r>
          </a:p>
        </p:txBody>
      </p:sp>
      <p:sp>
        <p:nvSpPr>
          <p:cNvPr id="3" name="Content Placeholder 2">
            <a:extLst>
              <a:ext uri="{FF2B5EF4-FFF2-40B4-BE49-F238E27FC236}">
                <a16:creationId xmlns:a16="http://schemas.microsoft.com/office/drawing/2014/main" id="{E664E0CB-F1DE-844C-8FE7-4D73D3CACBCA}"/>
              </a:ext>
            </a:extLst>
          </p:cNvPr>
          <p:cNvSpPr>
            <a:spLocks noGrp="1"/>
          </p:cNvSpPr>
          <p:nvPr>
            <p:ph idx="1"/>
          </p:nvPr>
        </p:nvSpPr>
        <p:spPr>
          <a:xfrm>
            <a:off x="643192" y="1226126"/>
            <a:ext cx="3643674" cy="3216276"/>
          </a:xfrm>
        </p:spPr>
        <p:txBody>
          <a:bodyPr anchor="t">
            <a:noAutofit/>
          </a:bodyPr>
          <a:lstStyle/>
          <a:p>
            <a:r>
              <a:rPr lang="en-US" sz="1800" dirty="0"/>
              <a:t>The definition of time complexity is ”the the computational complexity that describes the amount of computer time it takes to run an algorithm”</a:t>
            </a:r>
          </a:p>
          <a:p>
            <a:r>
              <a:rPr lang="en-US" sz="1800" dirty="0"/>
              <a:t>We have already developed a tool to analyze this computational complexity, however, that tool being asymptotic analysis</a:t>
            </a:r>
          </a:p>
          <a:p>
            <a:r>
              <a:rPr lang="en-US" sz="1800" dirty="0"/>
              <a:t>When analyzing time complexities for algorithms, we usually use 𝛺, 𝜃, 𝛰 to denote the best, average and worst running time of an algorithm</a:t>
            </a:r>
          </a:p>
        </p:txBody>
      </p:sp>
      <p:pic>
        <p:nvPicPr>
          <p:cNvPr id="8194" name="Picture 2" descr="Time and Space Complexity. Basics and the big O notation. | by Keno Leon |  Level Up Coding">
            <a:extLst>
              <a:ext uri="{FF2B5EF4-FFF2-40B4-BE49-F238E27FC236}">
                <a16:creationId xmlns:a16="http://schemas.microsoft.com/office/drawing/2014/main" id="{F8F47252-D027-A242-9C0B-10F01CAC1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3" r="5750" b="-2"/>
          <a:stretch/>
        </p:blipFill>
        <p:spPr bwMode="auto">
          <a:xfrm>
            <a:off x="4630994" y="645106"/>
            <a:ext cx="6916633"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8ADE4B-7D7F-1647-B7A0-6A085A4F5A21}"/>
              </a:ext>
            </a:extLst>
          </p:cNvPr>
          <p:cNvSpPr txBox="1"/>
          <p:nvPr/>
        </p:nvSpPr>
        <p:spPr>
          <a:xfrm>
            <a:off x="5036695" y="6071017"/>
            <a:ext cx="6510932" cy="646331"/>
          </a:xfrm>
          <a:prstGeom prst="rect">
            <a:avLst/>
          </a:prstGeom>
          <a:noFill/>
        </p:spPr>
        <p:txBody>
          <a:bodyPr wrap="square" rtlCol="0">
            <a:spAutoFit/>
          </a:bodyPr>
          <a:lstStyle/>
          <a:p>
            <a:pPr algn="ctr"/>
            <a:r>
              <a:rPr lang="en-US" dirty="0"/>
              <a:t>A list of some common big “oh” time complexities that algorithms are defined by</a:t>
            </a:r>
          </a:p>
        </p:txBody>
      </p:sp>
    </p:spTree>
    <p:extLst>
      <p:ext uri="{BB962C8B-B14F-4D97-AF65-F5344CB8AC3E}">
        <p14:creationId xmlns:p14="http://schemas.microsoft.com/office/powerpoint/2010/main" val="214142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B8CA-2A7A-4345-823B-C718CC8DC023}"/>
              </a:ext>
            </a:extLst>
          </p:cNvPr>
          <p:cNvSpPr>
            <a:spLocks noGrp="1"/>
          </p:cNvSpPr>
          <p:nvPr>
            <p:ph type="title"/>
          </p:nvPr>
        </p:nvSpPr>
        <p:spPr>
          <a:xfrm>
            <a:off x="643192" y="134191"/>
            <a:ext cx="3643674" cy="1365007"/>
          </a:xfrm>
        </p:spPr>
        <p:txBody>
          <a:bodyPr>
            <a:normAutofit/>
          </a:bodyPr>
          <a:lstStyle/>
          <a:p>
            <a:r>
              <a:rPr lang="en-US" sz="2800" dirty="0"/>
              <a:t>Space complexity</a:t>
            </a:r>
          </a:p>
        </p:txBody>
      </p:sp>
      <p:sp>
        <p:nvSpPr>
          <p:cNvPr id="3" name="Content Placeholder 2">
            <a:extLst>
              <a:ext uri="{FF2B5EF4-FFF2-40B4-BE49-F238E27FC236}">
                <a16:creationId xmlns:a16="http://schemas.microsoft.com/office/drawing/2014/main" id="{802802D2-4826-3F4D-94F6-6EFA03337FB8}"/>
              </a:ext>
            </a:extLst>
          </p:cNvPr>
          <p:cNvSpPr>
            <a:spLocks noGrp="1"/>
          </p:cNvSpPr>
          <p:nvPr>
            <p:ph idx="1"/>
          </p:nvPr>
        </p:nvSpPr>
        <p:spPr>
          <a:xfrm>
            <a:off x="643192" y="1544350"/>
            <a:ext cx="3643674" cy="3859603"/>
          </a:xfrm>
        </p:spPr>
        <p:txBody>
          <a:bodyPr anchor="t">
            <a:normAutofit lnSpcReduction="10000"/>
          </a:bodyPr>
          <a:lstStyle/>
          <a:p>
            <a:r>
              <a:rPr lang="en-US" sz="1800" dirty="0"/>
              <a:t>Space complexity is defined as “the amount of memory space required by an algorithm to solve an instance of a computational problem”</a:t>
            </a:r>
          </a:p>
          <a:p>
            <a:r>
              <a:rPr lang="en-US" sz="1800" dirty="0"/>
              <a:t>Like time complexity, space complexity can be analyzed using asymptotic analysis </a:t>
            </a:r>
          </a:p>
          <a:p>
            <a:r>
              <a:rPr lang="en-US" sz="1800" dirty="0"/>
              <a:t>like time complexity, 𝛺, 𝜃, 𝛰 denote the best, average and worst cases for an algorithm’s space complexity respectively</a:t>
            </a:r>
          </a:p>
        </p:txBody>
      </p:sp>
      <p:pic>
        <p:nvPicPr>
          <p:cNvPr id="9218" name="Picture 2" descr="Free image of floppy disks">
            <a:extLst>
              <a:ext uri="{FF2B5EF4-FFF2-40B4-BE49-F238E27FC236}">
                <a16:creationId xmlns:a16="http://schemas.microsoft.com/office/drawing/2014/main" id="{244528D0-9077-E74C-AD3F-98048F490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11" r="-1" b="30534"/>
          <a:stretch/>
        </p:blipFill>
        <p:spPr bwMode="auto">
          <a:xfrm>
            <a:off x="4630994" y="645106"/>
            <a:ext cx="6916633"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BA7B4-0458-7544-881B-82C0978B18D1}"/>
              </a:ext>
            </a:extLst>
          </p:cNvPr>
          <p:cNvSpPr txBox="1"/>
          <p:nvPr/>
        </p:nvSpPr>
        <p:spPr>
          <a:xfrm>
            <a:off x="4886793" y="6086007"/>
            <a:ext cx="6660834" cy="646331"/>
          </a:xfrm>
          <a:prstGeom prst="rect">
            <a:avLst/>
          </a:prstGeom>
          <a:noFill/>
        </p:spPr>
        <p:txBody>
          <a:bodyPr wrap="square" rtlCol="0">
            <a:spAutoFit/>
          </a:bodyPr>
          <a:lstStyle/>
          <a:p>
            <a:pPr algn="ctr"/>
            <a:r>
              <a:rPr lang="en-US" dirty="0"/>
              <a:t>3D-printed versions of the Microsoft Word “Save” Icon (this was a joke no one picked up on </a:t>
            </a:r>
            <a:r>
              <a:rPr lang="en-US" dirty="0">
                <a:sym typeface="Wingdings" pitchFamily="2" charset="2"/>
              </a:rPr>
              <a:t>)</a:t>
            </a:r>
            <a:endParaRPr lang="en-US" dirty="0"/>
          </a:p>
        </p:txBody>
      </p:sp>
    </p:spTree>
    <p:extLst>
      <p:ext uri="{BB962C8B-B14F-4D97-AF65-F5344CB8AC3E}">
        <p14:creationId xmlns:p14="http://schemas.microsoft.com/office/powerpoint/2010/main" val="622025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D303-555E-6E41-8F01-8E0134795303}"/>
              </a:ext>
            </a:extLst>
          </p:cNvPr>
          <p:cNvSpPr>
            <a:spLocks noGrp="1"/>
          </p:cNvSpPr>
          <p:nvPr>
            <p:ph type="title"/>
          </p:nvPr>
        </p:nvSpPr>
        <p:spPr>
          <a:xfrm>
            <a:off x="1141413" y="359765"/>
            <a:ext cx="9905998" cy="1066800"/>
          </a:xfrm>
        </p:spPr>
        <p:txBody>
          <a:bodyPr/>
          <a:lstStyle/>
          <a:p>
            <a:pPr algn="ctr"/>
            <a:r>
              <a:rPr lang="en-US" dirty="0"/>
              <a:t>Time and space: how do they interact?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E6D92D-43DC-3341-B51E-503B5D106F80}"/>
                  </a:ext>
                </a:extLst>
              </p:cNvPr>
              <p:cNvSpPr>
                <a:spLocks noGrp="1"/>
              </p:cNvSpPr>
              <p:nvPr>
                <p:ph idx="1"/>
              </p:nvPr>
            </p:nvSpPr>
            <p:spPr>
              <a:xfrm>
                <a:off x="691708" y="2323472"/>
                <a:ext cx="4952999" cy="3124201"/>
              </a:xfrm>
            </p:spPr>
            <p:txBody>
              <a:bodyPr>
                <a:noAutofit/>
              </a:bodyPr>
              <a:lstStyle/>
              <a:p>
                <a:r>
                  <a:rPr lang="en-US" sz="1600" dirty="0"/>
                  <a:t>Time complexity and space complexity interact in that they are usually inversely related to each other</a:t>
                </a:r>
              </a:p>
              <a:p>
                <a:r>
                  <a:rPr lang="en-US" sz="1600" dirty="0"/>
                  <a:t>For example, if I have an algorithm with a worst-case time complexity as defined by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Ο</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and constant space complexity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Ο</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e>
                    </m:d>
                  </m:oMath>
                </a14:m>
                <a:r>
                  <a:rPr lang="en-US" sz="1600" dirty="0"/>
                  <a:t>, I may be able to devise a better algorithm with lower worst-case time complexity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𝑛𝑙𝑜𝑔𝑛</m:t>
                    </m:r>
                    <m:r>
                      <a:rPr lang="en-US" sz="1600" b="0" i="1" smtClean="0">
                        <a:latin typeface="Cambria Math" panose="02040503050406030204" pitchFamily="18" charset="0"/>
                        <a:ea typeface="Cambria Math" panose="02040503050406030204" pitchFamily="18" charset="0"/>
                      </a:rPr>
                      <m:t>)</m:t>
                    </m:r>
                  </m:oMath>
                </a14:m>
                <a:r>
                  <a:rPr lang="en-US" sz="1600" dirty="0"/>
                  <a:t> and a higher worst-case space complexity of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r>
                  <a:rPr lang="en-US" sz="1600" dirty="0"/>
                  <a:t>This is a tradeoff that is up to you, he developer of the algorithm, to decide on. It may be the case that you are developing an algorithm for telecommunications, where minimal time complexity is the primary goal. In contrast, it may be the case that you are an embedded systems engineer and are developing an algorithm for a machine with only 256 megabytes of memory. You have to make the decision that makes sense for your goals.</a:t>
                </a:r>
              </a:p>
            </p:txBody>
          </p:sp>
        </mc:Choice>
        <mc:Fallback>
          <p:sp>
            <p:nvSpPr>
              <p:cNvPr id="3" name="Content Placeholder 2">
                <a:extLst>
                  <a:ext uri="{FF2B5EF4-FFF2-40B4-BE49-F238E27FC236}">
                    <a16:creationId xmlns:a16="http://schemas.microsoft.com/office/drawing/2014/main" id="{97E6D92D-43DC-3341-B51E-503B5D106F80}"/>
                  </a:ext>
                </a:extLst>
              </p:cNvPr>
              <p:cNvSpPr>
                <a:spLocks noGrp="1" noRot="1" noChangeAspect="1" noMove="1" noResize="1" noEditPoints="1" noAdjustHandles="1" noChangeArrowheads="1" noChangeShapeType="1" noTextEdit="1"/>
              </p:cNvSpPr>
              <p:nvPr>
                <p:ph idx="1"/>
              </p:nvPr>
            </p:nvSpPr>
            <p:spPr>
              <a:xfrm>
                <a:off x="691708" y="2323472"/>
                <a:ext cx="4952999" cy="3124201"/>
              </a:xfrm>
              <a:blipFill>
                <a:blip r:embed="rId2"/>
                <a:stretch>
                  <a:fillRect l="-1535" t="-31048" b="-33065"/>
                </a:stretch>
              </a:blipFill>
            </p:spPr>
            <p:txBody>
              <a:bodyPr/>
              <a:lstStyle/>
              <a:p>
                <a:r>
                  <a:rPr lang="en-US">
                    <a:noFill/>
                  </a:rPr>
                  <a:t> </a:t>
                </a:r>
              </a:p>
            </p:txBody>
          </p:sp>
        </mc:Fallback>
      </mc:AlternateContent>
      <p:pic>
        <p:nvPicPr>
          <p:cNvPr id="10242" name="Picture 2" descr="Space-time Management: What the Heck Is That? | by Michael J. Motta | Medium">
            <a:extLst>
              <a:ext uri="{FF2B5EF4-FFF2-40B4-BE49-F238E27FC236}">
                <a16:creationId xmlns:a16="http://schemas.microsoft.com/office/drawing/2014/main" id="{87B47662-AF67-9F48-87ED-D248BDEC9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2294742"/>
            <a:ext cx="5554135"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96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7AF3-BA4C-6948-B6CC-B359443E9BEA}"/>
              </a:ext>
            </a:extLst>
          </p:cNvPr>
          <p:cNvSpPr>
            <a:spLocks noGrp="1"/>
          </p:cNvSpPr>
          <p:nvPr>
            <p:ph type="title"/>
          </p:nvPr>
        </p:nvSpPr>
        <p:spPr>
          <a:xfrm>
            <a:off x="643192" y="609600"/>
            <a:ext cx="3643674" cy="1905000"/>
          </a:xfrm>
        </p:spPr>
        <p:txBody>
          <a:bodyPr>
            <a:normAutofit/>
          </a:bodyPr>
          <a:lstStyle/>
          <a:p>
            <a:r>
              <a:rPr lang="en-US" sz="2800"/>
              <a:t>Closing remarks</a:t>
            </a:r>
          </a:p>
        </p:txBody>
      </p:sp>
      <p:sp>
        <p:nvSpPr>
          <p:cNvPr id="3" name="Content Placeholder 2">
            <a:extLst>
              <a:ext uri="{FF2B5EF4-FFF2-40B4-BE49-F238E27FC236}">
                <a16:creationId xmlns:a16="http://schemas.microsoft.com/office/drawing/2014/main" id="{B66FC2CC-FD24-064B-92D0-52A12A00753A}"/>
              </a:ext>
            </a:extLst>
          </p:cNvPr>
          <p:cNvSpPr>
            <a:spLocks noGrp="1"/>
          </p:cNvSpPr>
          <p:nvPr>
            <p:ph idx="1"/>
          </p:nvPr>
        </p:nvSpPr>
        <p:spPr>
          <a:xfrm>
            <a:off x="643192" y="2185974"/>
            <a:ext cx="3643674" cy="3216276"/>
          </a:xfrm>
        </p:spPr>
        <p:txBody>
          <a:bodyPr>
            <a:normAutofit/>
          </a:bodyPr>
          <a:lstStyle/>
          <a:p>
            <a:pPr>
              <a:lnSpc>
                <a:spcPct val="90000"/>
              </a:lnSpc>
            </a:pPr>
            <a:r>
              <a:rPr lang="en-US" sz="1500" dirty="0"/>
              <a:t>From business, to education, to medicine, to communication, algorithms are used extensively in all aspects of modern life, with their viability being their most important trait</a:t>
            </a:r>
          </a:p>
          <a:p>
            <a:pPr>
              <a:lnSpc>
                <a:spcPct val="90000"/>
              </a:lnSpc>
            </a:pPr>
            <a:r>
              <a:rPr lang="en-US" sz="1500" dirty="0"/>
              <a:t>Therefore, it is imperative that the viability of these algorithms is constantly measured so that we can guarantee good performance, use the right algorithm for the right job and develop algorithms with better time and space complexities in the future</a:t>
            </a:r>
          </a:p>
          <a:p>
            <a:pPr>
              <a:lnSpc>
                <a:spcPct val="90000"/>
              </a:lnSpc>
            </a:pPr>
            <a:endParaRPr lang="en-US" sz="1500" dirty="0"/>
          </a:p>
        </p:txBody>
      </p:sp>
      <p:pic>
        <p:nvPicPr>
          <p:cNvPr id="11266" name="Picture 2" descr="Educator Guide: Ocean World: Earth Globe Toss Game | NASA/JPL Edu">
            <a:extLst>
              <a:ext uri="{FF2B5EF4-FFF2-40B4-BE49-F238E27FC236}">
                <a16:creationId xmlns:a16="http://schemas.microsoft.com/office/drawing/2014/main" id="{0F3497C4-AF8F-1048-B6FA-19818858F8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0994" y="1375551"/>
            <a:ext cx="6916633" cy="3786856"/>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595D-0A76-5D45-B72B-A3770FFB3695}"/>
              </a:ext>
            </a:extLst>
          </p:cNvPr>
          <p:cNvSpPr>
            <a:spLocks noGrp="1"/>
          </p:cNvSpPr>
          <p:nvPr>
            <p:ph type="title"/>
          </p:nvPr>
        </p:nvSpPr>
        <p:spPr>
          <a:xfrm>
            <a:off x="1143001" y="528578"/>
            <a:ext cx="9905998" cy="1905000"/>
          </a:xfrm>
        </p:spPr>
        <p:txBody>
          <a:bodyPr/>
          <a:lstStyle/>
          <a:p>
            <a:pPr algn="ctr"/>
            <a:r>
              <a:rPr lang="en-US" dirty="0"/>
              <a:t>Conclusion and supplementary resources</a:t>
            </a:r>
          </a:p>
        </p:txBody>
      </p:sp>
      <p:sp>
        <p:nvSpPr>
          <p:cNvPr id="6" name="TextBox 5">
            <a:extLst>
              <a:ext uri="{FF2B5EF4-FFF2-40B4-BE49-F238E27FC236}">
                <a16:creationId xmlns:a16="http://schemas.microsoft.com/office/drawing/2014/main" id="{A9159C8A-44EF-D549-AA4D-74D456188007}"/>
              </a:ext>
            </a:extLst>
          </p:cNvPr>
          <p:cNvSpPr txBox="1"/>
          <p:nvPr/>
        </p:nvSpPr>
        <p:spPr>
          <a:xfrm>
            <a:off x="2126899" y="2514600"/>
            <a:ext cx="7938202" cy="3170099"/>
          </a:xfrm>
          <a:prstGeom prst="rect">
            <a:avLst/>
          </a:prstGeom>
          <a:noFill/>
        </p:spPr>
        <p:txBody>
          <a:bodyPr wrap="square" rtlCol="0">
            <a:spAutoFit/>
          </a:bodyPr>
          <a:lstStyle/>
          <a:p>
            <a:r>
              <a:rPr lang="en-US" sz="2000" dirty="0"/>
              <a:t>THANK YOU FOR LISTENING!!!</a:t>
            </a:r>
          </a:p>
          <a:p>
            <a:endParaRPr lang="en-US" sz="2000" dirty="0"/>
          </a:p>
          <a:p>
            <a:r>
              <a:rPr lang="en-US" sz="2000" dirty="0"/>
              <a:t>SUPPLEMENTARY RESOURCES:</a:t>
            </a:r>
          </a:p>
          <a:p>
            <a:pPr marL="285750" indent="-285750">
              <a:buFont typeface="Arial" panose="020B0604020202020204" pitchFamily="34" charset="0"/>
              <a:buChar char="•"/>
            </a:pPr>
            <a:r>
              <a:rPr lang="en-US" sz="2000" dirty="0">
                <a:hlinkClick r:id="rId2"/>
              </a:rPr>
              <a:t>https://www.geeksforgeeks.org/analysis-of-algorithms-set-1-asymptotic-analysis/</a:t>
            </a:r>
            <a:endParaRPr lang="en-US" sz="2000" dirty="0"/>
          </a:p>
          <a:p>
            <a:pPr marL="285750" indent="-285750">
              <a:buFont typeface="Arial" panose="020B0604020202020204" pitchFamily="34" charset="0"/>
              <a:buChar char="•"/>
            </a:pPr>
            <a:r>
              <a:rPr lang="en-US" sz="2000" dirty="0">
                <a:hlinkClick r:id="rId3"/>
              </a:rPr>
              <a:t>https://www.tutorialspoint.com/data_structures_algorithms/asymptotic_analysis.htm</a:t>
            </a:r>
            <a:endParaRPr lang="en-US" sz="2000" dirty="0"/>
          </a:p>
          <a:p>
            <a:pPr marL="285750" indent="-285750">
              <a:buFont typeface="Arial" panose="020B0604020202020204" pitchFamily="34" charset="0"/>
              <a:buChar char="•"/>
            </a:pPr>
            <a:r>
              <a:rPr lang="en-US" sz="2000" dirty="0">
                <a:hlinkClick r:id="rId4"/>
              </a:rPr>
              <a:t>https://www.youtube.com/watch?v=0oDAlMwTrLo</a:t>
            </a:r>
            <a:endParaRPr lang="en-US" sz="2000" dirty="0"/>
          </a:p>
          <a:p>
            <a:pPr marL="285750" indent="-285750">
              <a:buFont typeface="Arial" panose="020B0604020202020204" pitchFamily="34" charset="0"/>
              <a:buChar char="•"/>
            </a:pPr>
            <a:r>
              <a:rPr lang="en-US" sz="2000" dirty="0">
                <a:hlinkClick r:id="rId5"/>
              </a:rPr>
              <a:t>https://www.youtube.com/watch?v=f_IaKCB7Zo8</a:t>
            </a: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49014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9AE55-3BF9-0143-BCE0-4C8A98DFA4E6}"/>
              </a:ext>
            </a:extLst>
          </p:cNvPr>
          <p:cNvSpPr>
            <a:spLocks noGrp="1"/>
          </p:cNvSpPr>
          <p:nvPr>
            <p:ph type="title"/>
          </p:nvPr>
        </p:nvSpPr>
        <p:spPr>
          <a:xfrm>
            <a:off x="4303643" y="0"/>
            <a:ext cx="6743767" cy="1905000"/>
          </a:xfrm>
        </p:spPr>
        <p:txBody>
          <a:bodyPr vert="horz" lIns="91440" tIns="45720" rIns="91440" bIns="45720" rtlCol="0" anchor="ctr">
            <a:normAutofit/>
          </a:bodyPr>
          <a:lstStyle/>
          <a:p>
            <a:r>
              <a:rPr lang="en-US" dirty="0"/>
              <a:t>topic layout</a:t>
            </a:r>
          </a:p>
        </p:txBody>
      </p:sp>
      <p:pic>
        <p:nvPicPr>
          <p:cNvPr id="11" name="Picture 10" descr="White bulbs with a yellow one standing out">
            <a:extLst>
              <a:ext uri="{FF2B5EF4-FFF2-40B4-BE49-F238E27FC236}">
                <a16:creationId xmlns:a16="http://schemas.microsoft.com/office/drawing/2014/main" id="{EDE4451A-99CD-417D-812E-415E76471419}"/>
              </a:ext>
            </a:extLst>
          </p:cNvPr>
          <p:cNvPicPr>
            <a:picLocks noChangeAspect="1"/>
          </p:cNvPicPr>
          <p:nvPr/>
        </p:nvPicPr>
        <p:blipFill rotWithShape="1">
          <a:blip r:embed="rId3"/>
          <a:srcRect l="25132" r="41001"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4" name="TextBox 3">
            <a:extLst>
              <a:ext uri="{FF2B5EF4-FFF2-40B4-BE49-F238E27FC236}">
                <a16:creationId xmlns:a16="http://schemas.microsoft.com/office/drawing/2014/main" id="{4E4E323D-1344-9D46-BD82-C0255DC8A95B}"/>
              </a:ext>
            </a:extLst>
          </p:cNvPr>
          <p:cNvSpPr txBox="1"/>
          <p:nvPr/>
        </p:nvSpPr>
        <p:spPr>
          <a:xfrm>
            <a:off x="4303643" y="2233613"/>
            <a:ext cx="7046844" cy="3415749"/>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Motivation: Why should we learn this?</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Asymptotic Analysis: The foundation for the analysis of algorithms</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Applications of Asymptotic Analysis: Time and space complexity</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Time Complexity Further</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Space Complexity Further</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The Interplay between time and space complexity</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A look at some well-known algorithms</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Analysis of these examples</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Closing</a:t>
            </a:r>
          </a:p>
          <a:p>
            <a:pPr marL="342900" indent="-342900">
              <a:lnSpc>
                <a:spcPct val="90000"/>
              </a:lnSpc>
              <a:spcBef>
                <a:spcPct val="20000"/>
              </a:spcBef>
              <a:spcAft>
                <a:spcPts val="600"/>
              </a:spcAft>
              <a:buClr>
                <a:schemeClr val="accent1"/>
              </a:buClr>
              <a:buSzPct val="100000"/>
              <a:buFont typeface="Arial"/>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rPr>
              <a:t>Conclusion</a:t>
            </a:r>
          </a:p>
        </p:txBody>
      </p:sp>
    </p:spTree>
    <p:extLst>
      <p:ext uri="{BB962C8B-B14F-4D97-AF65-F5344CB8AC3E}">
        <p14:creationId xmlns:p14="http://schemas.microsoft.com/office/powerpoint/2010/main" val="267736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23AB-46B3-EC46-B953-9E76DBD781B2}"/>
              </a:ext>
            </a:extLst>
          </p:cNvPr>
          <p:cNvSpPr>
            <a:spLocks noGrp="1"/>
          </p:cNvSpPr>
          <p:nvPr>
            <p:ph type="title"/>
          </p:nvPr>
        </p:nvSpPr>
        <p:spPr>
          <a:xfrm>
            <a:off x="1509522" y="223551"/>
            <a:ext cx="3643674" cy="944380"/>
          </a:xfrm>
        </p:spPr>
        <p:txBody>
          <a:bodyPr vert="horz" lIns="91440" tIns="45720" rIns="91440" bIns="45720" rtlCol="0" anchor="ctr">
            <a:normAutofit/>
          </a:bodyPr>
          <a:lstStyle/>
          <a:p>
            <a:pPr algn="ctr"/>
            <a:r>
              <a:rPr lang="en-US" sz="2800" dirty="0"/>
              <a:t>Motivation</a:t>
            </a:r>
          </a:p>
        </p:txBody>
      </p:sp>
      <p:sp>
        <p:nvSpPr>
          <p:cNvPr id="4" name="TextBox 3">
            <a:extLst>
              <a:ext uri="{FF2B5EF4-FFF2-40B4-BE49-F238E27FC236}">
                <a16:creationId xmlns:a16="http://schemas.microsoft.com/office/drawing/2014/main" id="{93B93869-4443-C245-966A-DABD2999C416}"/>
              </a:ext>
            </a:extLst>
          </p:cNvPr>
          <p:cNvSpPr txBox="1"/>
          <p:nvPr/>
        </p:nvSpPr>
        <p:spPr>
          <a:xfrm>
            <a:off x="424517" y="1887458"/>
            <a:ext cx="5813685" cy="3802611"/>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A question that we should answer before continuing with this presentation is simple: Why should we bother learning about this?</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As human beings, we have finite resources. Take food for example. We can’t make a cheeseburger appear from thin air: we need some way to produce that food using other resources.</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Algorithms are no exception. For an algorithm to run, it needs a certain amount of time to finish depending on the type of task and the size of its input. In addition, an algorithm may need a certain amount of space in terms of memory to use in order to run as well.</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Let’s look at an example: company A develops a new algorithm that will predict the weather for the next week. The drawback, however, is that it takes 20 years to run.  </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Now let’s say the company develops a faster algorithm for the same task, though it needs 5 Terabytes of memory to run.</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The point is that for an algorithm to be useful to us, we need to develop it so that it utilizes resources adequately. If it doesn’t, its not viable to use.</a:t>
            </a:r>
          </a:p>
        </p:txBody>
      </p:sp>
      <p:pic>
        <p:nvPicPr>
          <p:cNvPr id="7170" name="Picture 2" descr="When Windows XP would take 39 years for a download : r/nostalgia">
            <a:extLst>
              <a:ext uri="{FF2B5EF4-FFF2-40B4-BE49-F238E27FC236}">
                <a16:creationId xmlns:a16="http://schemas.microsoft.com/office/drawing/2014/main" id="{B5002745-2E84-1142-B528-882594FD2A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61" b="-2"/>
          <a:stretch/>
        </p:blipFill>
        <p:spPr bwMode="auto">
          <a:xfrm>
            <a:off x="6755567" y="1527694"/>
            <a:ext cx="5011916" cy="3802611"/>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3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29D4-4CE6-BC46-A500-0AEEBA332CB6}"/>
              </a:ext>
            </a:extLst>
          </p:cNvPr>
          <p:cNvSpPr>
            <a:spLocks noGrp="1"/>
          </p:cNvSpPr>
          <p:nvPr>
            <p:ph type="title"/>
          </p:nvPr>
        </p:nvSpPr>
        <p:spPr>
          <a:xfrm>
            <a:off x="328400" y="0"/>
            <a:ext cx="3643674" cy="1905000"/>
          </a:xfrm>
        </p:spPr>
        <p:txBody>
          <a:bodyPr vert="horz" lIns="91440" tIns="45720" rIns="91440" bIns="45720" rtlCol="0" anchor="ctr">
            <a:normAutofit/>
          </a:bodyPr>
          <a:lstStyle/>
          <a:p>
            <a:pPr algn="ctr"/>
            <a:r>
              <a:rPr lang="en-US" sz="2800" dirty="0"/>
              <a:t>Asymptotic Analysis</a:t>
            </a:r>
          </a:p>
        </p:txBody>
      </p:sp>
      <p:sp>
        <p:nvSpPr>
          <p:cNvPr id="4" name="TextBox 3">
            <a:extLst>
              <a:ext uri="{FF2B5EF4-FFF2-40B4-BE49-F238E27FC236}">
                <a16:creationId xmlns:a16="http://schemas.microsoft.com/office/drawing/2014/main" id="{2C35B428-2997-B948-A992-6C33C4920515}"/>
              </a:ext>
            </a:extLst>
          </p:cNvPr>
          <p:cNvSpPr txBox="1"/>
          <p:nvPr/>
        </p:nvSpPr>
        <p:spPr>
          <a:xfrm>
            <a:off x="328400" y="2319728"/>
            <a:ext cx="3643674" cy="3216276"/>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In mathematics, asymptotic analysis, also known as asymptotics, is a method of describing ”limiting behavior”, or more specifically how a function f(n) behaves as it approaches some non-negative point n = n*,</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In computer science, we apply asymptotic analysis to algorithms so that we can get a sense of their performances based upon different inputs</a:t>
            </a:r>
          </a:p>
          <a:p>
            <a:pPr marL="285750" indent="-285750">
              <a:lnSpc>
                <a:spcPct val="90000"/>
              </a:lnSpc>
              <a:spcBef>
                <a:spcPct val="20000"/>
              </a:spcBef>
              <a:spcAft>
                <a:spcPts val="600"/>
              </a:spcAft>
              <a:buClr>
                <a:schemeClr val="accent1"/>
              </a:buClr>
              <a:buSzPct val="100000"/>
              <a:buFont typeface="Arial"/>
              <a:buChar char="•"/>
            </a:pPr>
            <a:r>
              <a:rPr lang="en-US" sz="1600" cap="small" dirty="0">
                <a:effectLst>
                  <a:glow rad="38100">
                    <a:schemeClr val="bg1">
                      <a:lumMod val="50000"/>
                      <a:lumOff val="50000"/>
                      <a:alpha val="20000"/>
                    </a:schemeClr>
                  </a:glow>
                  <a:outerShdw blurRad="44450" dist="12700" dir="13860000" algn="tl" rotWithShape="0">
                    <a:srgbClr val="000000">
                      <a:alpha val="20000"/>
                    </a:srgbClr>
                  </a:outerShdw>
                </a:effectLst>
              </a:rPr>
              <a:t>This enables us to explicitly compare the growth rates of different algorithms, giving us the ability to choose one algorithm over another based upon which does a ”better” job (with respect to our resources</a:t>
            </a:r>
          </a:p>
        </p:txBody>
      </p:sp>
      <p:pic>
        <p:nvPicPr>
          <p:cNvPr id="1026" name="Picture 2" descr="Data Structures - Asymptotic Analysis">
            <a:extLst>
              <a:ext uri="{FF2B5EF4-FFF2-40B4-BE49-F238E27FC236}">
                <a16:creationId xmlns:a16="http://schemas.microsoft.com/office/drawing/2014/main" id="{46B4C4EE-600C-6D47-92B7-56D986599F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0994" y="952500"/>
            <a:ext cx="6916633" cy="504914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99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09B3-8B08-9A47-B520-A1ED2DFD970B}"/>
              </a:ext>
            </a:extLst>
          </p:cNvPr>
          <p:cNvSpPr>
            <a:spLocks noGrp="1"/>
          </p:cNvSpPr>
          <p:nvPr>
            <p:ph type="title"/>
          </p:nvPr>
        </p:nvSpPr>
        <p:spPr>
          <a:xfrm>
            <a:off x="1143001" y="0"/>
            <a:ext cx="9905998" cy="1324131"/>
          </a:xfrm>
        </p:spPr>
        <p:txBody>
          <a:bodyPr/>
          <a:lstStyle/>
          <a:p>
            <a:pPr algn="ctr"/>
            <a:r>
              <a:rPr lang="en-US" dirty="0"/>
              <a:t>𝛰 (oh), 𝛺 (omega) and 𝛳 (theta)</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58CCDB8-CEC3-AC49-B1AD-598DC148B8AA}"/>
                  </a:ext>
                </a:extLst>
              </p:cNvPr>
              <p:cNvSpPr txBox="1"/>
              <p:nvPr/>
            </p:nvSpPr>
            <p:spPr>
              <a:xfrm>
                <a:off x="603355" y="1324131"/>
                <a:ext cx="5281534"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When analyzing functions using asymptotic analysis, we classify their growth using the Greek symbols 𝛰,𝛺 and 𝛳</a:t>
                </a:r>
              </a:p>
              <a:p>
                <a:pPr marL="285750" indent="-285750">
                  <a:buFont typeface="Arial" panose="020B0604020202020204" pitchFamily="34" charset="0"/>
                  <a:buChar char="•"/>
                </a:pPr>
                <a:r>
                  <a:rPr lang="en-US" sz="2000" dirty="0"/>
                  <a:t>For example, take two functions f(n) and g(n):</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Ο</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oMath>
                </a14:m>
                <a:r>
                  <a:rPr lang="en-US" sz="2000" dirty="0"/>
                  <a:t> means that g(n) is “big oh” of f(n)</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i="1">
                        <a:latin typeface="Cambria Math" panose="02040503050406030204" pitchFamily="18" charset="0"/>
                      </a:rPr>
                      <m:t>=</m:t>
                    </m:r>
                    <m:r>
                      <a:rPr lang="en-US" sz="2000" i="1" smtClean="0">
                        <a:latin typeface="Cambria Math" panose="02040503050406030204" pitchFamily="18" charset="0"/>
                      </a:rPr>
                      <m:t>𝛺</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𝑛</m:t>
                        </m:r>
                      </m:e>
                    </m:d>
                    <m:r>
                      <a:rPr lang="en-US" sz="2000" i="1">
                        <a:latin typeface="Cambria Math" panose="02040503050406030204" pitchFamily="18" charset="0"/>
                        <a:ea typeface="Cambria Math" panose="02040503050406030204" pitchFamily="18" charset="0"/>
                      </a:rPr>
                      <m:t>)</m:t>
                    </m:r>
                  </m:oMath>
                </a14:m>
                <a:r>
                  <a:rPr lang="en-US" sz="2000" dirty="0"/>
                  <a:t> means that g(n) is “big omega” of f(n)</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𝛳</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𝑛</m:t>
                        </m:r>
                      </m:e>
                    </m:d>
                    <m:r>
                      <a:rPr lang="en-US" sz="2000" i="1">
                        <a:latin typeface="Cambria Math" panose="02040503050406030204" pitchFamily="18" charset="0"/>
                        <a:ea typeface="Cambria Math" panose="02040503050406030204" pitchFamily="18" charset="0"/>
                      </a:rPr>
                      <m:t>)</m:t>
                    </m:r>
                  </m:oMath>
                </a14:m>
                <a:r>
                  <a:rPr lang="en-US" sz="2000" dirty="0"/>
                  <a:t> means that g(n) is “big theta” of f(n), which also implies </a:t>
                </a:r>
                <a14:m>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oMath>
                </a14:m>
                <a:endParaRPr lang="en-US" sz="2000" dirty="0"/>
              </a:p>
            </p:txBody>
          </p:sp>
        </mc:Choice>
        <mc:Fallback>
          <p:sp>
            <p:nvSpPr>
              <p:cNvPr id="4" name="TextBox 3">
                <a:extLst>
                  <a:ext uri="{FF2B5EF4-FFF2-40B4-BE49-F238E27FC236}">
                    <a16:creationId xmlns:a16="http://schemas.microsoft.com/office/drawing/2014/main" id="{F58CCDB8-CEC3-AC49-B1AD-598DC148B8AA}"/>
                  </a:ext>
                </a:extLst>
              </p:cNvPr>
              <p:cNvSpPr txBox="1">
                <a:spLocks noRot="1" noChangeAspect="1" noMove="1" noResize="1" noEditPoints="1" noAdjustHandles="1" noChangeArrowheads="1" noChangeShapeType="1" noTextEdit="1"/>
              </p:cNvSpPr>
              <p:nvPr/>
            </p:nvSpPr>
            <p:spPr>
              <a:xfrm>
                <a:off x="603355" y="1324131"/>
                <a:ext cx="5281534" cy="4093428"/>
              </a:xfrm>
              <a:prstGeom prst="rect">
                <a:avLst/>
              </a:prstGeom>
              <a:blipFill>
                <a:blip r:embed="rId2"/>
                <a:stretch>
                  <a:fillRect l="-959" t="-929" b="-929"/>
                </a:stretch>
              </a:blipFill>
            </p:spPr>
            <p:txBody>
              <a:bodyPr/>
              <a:lstStyle/>
              <a:p>
                <a:r>
                  <a:rPr lang="en-US">
                    <a:noFill/>
                  </a:rPr>
                  <a:t> </a:t>
                </a:r>
              </a:p>
            </p:txBody>
          </p:sp>
        </mc:Fallback>
      </mc:AlternateContent>
      <p:pic>
        <p:nvPicPr>
          <p:cNvPr id="2056" name="Picture 8" descr="Big Oh(O) vs Big Omega(Ω) vs Big Theta(θ) notations | Asymptotic Analysis  of Algorithms with Example - YouTube">
            <a:extLst>
              <a:ext uri="{FF2B5EF4-FFF2-40B4-BE49-F238E27FC236}">
                <a16:creationId xmlns:a16="http://schemas.microsoft.com/office/drawing/2014/main" id="{80825034-7C3B-794A-8F0E-C724F56E7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85413"/>
            <a:ext cx="5281534" cy="297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1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BD26-78CB-224E-B354-B32F693F0C3A}"/>
              </a:ext>
            </a:extLst>
          </p:cNvPr>
          <p:cNvSpPr>
            <a:spLocks noGrp="1"/>
          </p:cNvSpPr>
          <p:nvPr>
            <p:ph type="title"/>
          </p:nvPr>
        </p:nvSpPr>
        <p:spPr>
          <a:xfrm>
            <a:off x="1143001" y="343159"/>
            <a:ext cx="9905998" cy="952500"/>
          </a:xfrm>
        </p:spPr>
        <p:txBody>
          <a:bodyPr/>
          <a:lstStyle/>
          <a:p>
            <a:pPr algn="ctr"/>
            <a:r>
              <a:rPr lang="en-US" dirty="0"/>
              <a:t>𝛰 (big ”oh”)</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B95A06-9357-FF46-AA78-46CEB585B4EF}"/>
                  </a:ext>
                </a:extLst>
              </p:cNvPr>
              <p:cNvSpPr txBox="1"/>
              <p:nvPr/>
            </p:nvSpPr>
            <p:spPr>
              <a:xfrm>
                <a:off x="483094" y="1295659"/>
                <a:ext cx="4689761" cy="5113964"/>
              </a:xfrm>
              <a:prstGeom prst="rect">
                <a:avLst/>
              </a:prstGeom>
              <a:noFill/>
            </p:spPr>
            <p:txBody>
              <a:bodyPr wrap="square" rtlCol="0">
                <a:spAutoFit/>
              </a:bodyPr>
              <a:lstStyle/>
              <a:p>
                <a:pPr marL="285750" indent="-285750">
                  <a:buFont typeface="Arial" panose="020B0604020202020204" pitchFamily="34" charset="0"/>
                  <a:buChar char="•"/>
                </a:pPr>
                <a:r>
                  <a:rPr lang="en-US" dirty="0"/>
                  <a:t>We say that a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Ο</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r>
                  <a:rPr lang="en-US" dirty="0"/>
                  <a:t> if for values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  0≤</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C is some positive constant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oMath>
                </a14:m>
                <a:r>
                  <a:rPr lang="en-US" dirty="0"/>
                  <a:t> is some initial value for n for which this expression is true</a:t>
                </a:r>
              </a:p>
              <a:p>
                <a:pPr marL="285750" indent="-285750">
                  <a:buFont typeface="Arial" panose="020B0604020202020204" pitchFamily="34" charset="0"/>
                  <a:buChar char="•"/>
                </a:pPr>
                <a:r>
                  <a:rPr lang="en-US" dirty="0"/>
                  <a:t>To break this down into simpler terms, what this means is that no matter what we take n to be, it will always be the case that C*g(n) will always be greater than f(n) for the specified value of n</a:t>
                </a:r>
              </a:p>
              <a:p>
                <a:pPr marL="285750" indent="-285750">
                  <a:buFont typeface="Arial" panose="020B0604020202020204" pitchFamily="34" charset="0"/>
                  <a:buChar char="•"/>
                </a:pPr>
                <a:r>
                  <a:rPr lang="en-US" dirty="0"/>
                  <a:t>Ex: Take f(n) = 5n and g(n) = n. In addition, let’s take our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and our C = 10. We can see that for all values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0≤5</m:t>
                    </m:r>
                    <m:r>
                      <a:rPr lang="en-US" b="0" i="1" smtClean="0">
                        <a:latin typeface="Cambria Math" panose="02040503050406030204" pitchFamily="18" charset="0"/>
                      </a:rPr>
                      <m:t>𝑛</m:t>
                    </m:r>
                    <m:r>
                      <a:rPr lang="en-US" b="0" i="1" smtClean="0">
                        <a:latin typeface="Cambria Math" panose="02040503050406030204" pitchFamily="18" charset="0"/>
                      </a:rPr>
                      <m:t>≤10∗</m:t>
                    </m:r>
                    <m:r>
                      <a:rPr lang="en-US" b="0" i="1" smtClean="0">
                        <a:latin typeface="Cambria Math" panose="02040503050406030204" pitchFamily="18" charset="0"/>
                      </a:rPr>
                      <m:t>𝑛</m:t>
                    </m:r>
                  </m:oMath>
                </a14:m>
                <a:r>
                  <a:rPr lang="en-US" dirty="0"/>
                  <a:t>. Therefore, it is the case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To better understand, let’s graph this example</a:t>
                </a:r>
              </a:p>
            </p:txBody>
          </p:sp>
        </mc:Choice>
        <mc:Fallback>
          <p:sp>
            <p:nvSpPr>
              <p:cNvPr id="6" name="TextBox 5">
                <a:extLst>
                  <a:ext uri="{FF2B5EF4-FFF2-40B4-BE49-F238E27FC236}">
                    <a16:creationId xmlns:a16="http://schemas.microsoft.com/office/drawing/2014/main" id="{82B95A06-9357-FF46-AA78-46CEB585B4EF}"/>
                  </a:ext>
                </a:extLst>
              </p:cNvPr>
              <p:cNvSpPr txBox="1">
                <a:spLocks noRot="1" noChangeAspect="1" noMove="1" noResize="1" noEditPoints="1" noAdjustHandles="1" noChangeArrowheads="1" noChangeShapeType="1" noTextEdit="1"/>
              </p:cNvSpPr>
              <p:nvPr/>
            </p:nvSpPr>
            <p:spPr>
              <a:xfrm>
                <a:off x="483094" y="1295659"/>
                <a:ext cx="4689761" cy="5113964"/>
              </a:xfrm>
              <a:prstGeom prst="rect">
                <a:avLst/>
              </a:prstGeom>
              <a:blipFill>
                <a:blip r:embed="rId2"/>
                <a:stretch>
                  <a:fillRect l="-539" t="-496" r="-809" b="-993"/>
                </a:stretch>
              </a:blipFill>
            </p:spPr>
            <p:txBody>
              <a:bodyPr/>
              <a:lstStyle/>
              <a:p>
                <a:r>
                  <a:rPr lang="en-US">
                    <a:noFill/>
                  </a:rPr>
                  <a:t> </a:t>
                </a:r>
              </a:p>
            </p:txBody>
          </p:sp>
        </mc:Fallback>
      </mc:AlternateContent>
      <p:pic>
        <p:nvPicPr>
          <p:cNvPr id="3080" name="Picture 8" descr="big-O notation">
            <a:extLst>
              <a:ext uri="{FF2B5EF4-FFF2-40B4-BE49-F238E27FC236}">
                <a16:creationId xmlns:a16="http://schemas.microsoft.com/office/drawing/2014/main" id="{5C31045B-1608-9D49-8BB3-01572D2E4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806" y="1771650"/>
            <a:ext cx="5753100" cy="3314700"/>
          </a:xfrm>
          <a:prstGeom prst="rect">
            <a:avLst/>
          </a:prstGeom>
          <a:solidFill>
            <a:schemeClr val="tx1">
              <a:lumMod val="95000"/>
            </a:schemeClr>
          </a:solidFill>
        </p:spPr>
      </p:pic>
    </p:spTree>
    <p:extLst>
      <p:ext uri="{BB962C8B-B14F-4D97-AF65-F5344CB8AC3E}">
        <p14:creationId xmlns:p14="http://schemas.microsoft.com/office/powerpoint/2010/main" val="42360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BD26-78CB-224E-B354-B32F693F0C3A}"/>
              </a:ext>
            </a:extLst>
          </p:cNvPr>
          <p:cNvSpPr>
            <a:spLocks noGrp="1"/>
          </p:cNvSpPr>
          <p:nvPr>
            <p:ph type="title"/>
          </p:nvPr>
        </p:nvSpPr>
        <p:spPr>
          <a:xfrm>
            <a:off x="1143001" y="343159"/>
            <a:ext cx="9905998" cy="952500"/>
          </a:xfrm>
        </p:spPr>
        <p:txBody>
          <a:bodyPr/>
          <a:lstStyle/>
          <a:p>
            <a:pPr algn="ctr"/>
            <a:r>
              <a:rPr lang="en-US" dirty="0"/>
              <a:t>𝛺 (big ”omega”)</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B95A06-9357-FF46-AA78-46CEB585B4EF}"/>
                  </a:ext>
                </a:extLst>
              </p:cNvPr>
              <p:cNvSpPr txBox="1"/>
              <p:nvPr/>
            </p:nvSpPr>
            <p:spPr>
              <a:xfrm>
                <a:off x="483094" y="1619770"/>
                <a:ext cx="4689761" cy="4282967"/>
              </a:xfrm>
              <a:prstGeom prst="rect">
                <a:avLst/>
              </a:prstGeom>
              <a:noFill/>
            </p:spPr>
            <p:txBody>
              <a:bodyPr wrap="square" rtlCol="0">
                <a:spAutoFit/>
              </a:bodyPr>
              <a:lstStyle/>
              <a:p>
                <a:pPr marL="285750" indent="-285750">
                  <a:buFont typeface="Arial" panose="020B0604020202020204" pitchFamily="34" charset="0"/>
                  <a:buChar char="•"/>
                </a:pPr>
                <a:r>
                  <a:rPr lang="en-US" dirty="0"/>
                  <a:t>We say that a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𝛺</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r>
                  <a:rPr lang="en-US" dirty="0"/>
                  <a:t> if for values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  0≤</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C is some positive constant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oMath>
                </a14:m>
                <a:r>
                  <a:rPr lang="en-US" dirty="0"/>
                  <a:t> is some initial value for n for which this expression is true</a:t>
                </a:r>
              </a:p>
              <a:p>
                <a:pPr marL="285750" indent="-285750">
                  <a:buFont typeface="Arial" panose="020B0604020202020204" pitchFamily="34" charset="0"/>
                  <a:buChar char="•"/>
                </a:pPr>
                <a:r>
                  <a:rPr lang="en-US" dirty="0"/>
                  <a:t>This means that f(n), regardless of what we multiply g(n) by, for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f(n) will always be larger than C*g(n)</a:t>
                </a:r>
              </a:p>
              <a:p>
                <a:pPr marL="285750" indent="-285750">
                  <a:buFont typeface="Arial" panose="020B0604020202020204" pitchFamily="34" charset="0"/>
                  <a:buChar char="•"/>
                </a:pPr>
                <a:r>
                  <a:rPr lang="en-US" dirty="0"/>
                  <a:t>Ex: Take f(n)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and g(n) = n. Let’s take our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4</m:t>
                    </m:r>
                  </m:oMath>
                </a14:m>
                <a:r>
                  <a:rPr lang="en-US" dirty="0"/>
                  <a:t> and our C = 10. We can see that for all values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m:t>
                    </m:r>
                  </m:oMath>
                </a14:m>
                <a:r>
                  <a:rPr lang="en-US" dirty="0"/>
                  <a:t>, </a:t>
                </a:r>
                <a14:m>
                  <m:oMath xmlns:m="http://schemas.openxmlformats.org/officeDocument/2006/math">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≤10∗</m:t>
                    </m:r>
                    <m:r>
                      <a:rPr lang="en-US" b="0" i="1" smtClean="0">
                        <a:latin typeface="Cambria Math" panose="02040503050406030204" pitchFamily="18" charset="0"/>
                      </a:rPr>
                      <m:t>𝑛</m:t>
                    </m:r>
                  </m:oMath>
                </a14:m>
                <a:r>
                  <a:rPr lang="en-US" dirty="0"/>
                  <a:t>. Therefore, it is the case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𝛺</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To better understand, let’s graph this example</a:t>
                </a:r>
              </a:p>
            </p:txBody>
          </p:sp>
        </mc:Choice>
        <mc:Fallback>
          <p:sp>
            <p:nvSpPr>
              <p:cNvPr id="6" name="TextBox 5">
                <a:extLst>
                  <a:ext uri="{FF2B5EF4-FFF2-40B4-BE49-F238E27FC236}">
                    <a16:creationId xmlns:a16="http://schemas.microsoft.com/office/drawing/2014/main" id="{82B95A06-9357-FF46-AA78-46CEB585B4EF}"/>
                  </a:ext>
                </a:extLst>
              </p:cNvPr>
              <p:cNvSpPr txBox="1">
                <a:spLocks noRot="1" noChangeAspect="1" noMove="1" noResize="1" noEditPoints="1" noAdjustHandles="1" noChangeArrowheads="1" noChangeShapeType="1" noTextEdit="1"/>
              </p:cNvSpPr>
              <p:nvPr/>
            </p:nvSpPr>
            <p:spPr>
              <a:xfrm>
                <a:off x="483094" y="1619770"/>
                <a:ext cx="4689761" cy="4282967"/>
              </a:xfrm>
              <a:prstGeom prst="rect">
                <a:avLst/>
              </a:prstGeom>
              <a:blipFill>
                <a:blip r:embed="rId2"/>
                <a:stretch>
                  <a:fillRect l="-539" t="-296" b="-1479"/>
                </a:stretch>
              </a:blipFill>
            </p:spPr>
            <p:txBody>
              <a:bodyPr/>
              <a:lstStyle/>
              <a:p>
                <a:r>
                  <a:rPr lang="en-US">
                    <a:noFill/>
                  </a:rPr>
                  <a:t> </a:t>
                </a:r>
              </a:p>
            </p:txBody>
          </p:sp>
        </mc:Fallback>
      </mc:AlternateContent>
      <p:pic>
        <p:nvPicPr>
          <p:cNvPr id="5122" name="Picture 2" descr="Difference between Big Oh, Big Omega and Big Theta - GeeksforGeeks">
            <a:extLst>
              <a:ext uri="{FF2B5EF4-FFF2-40B4-BE49-F238E27FC236}">
                <a16:creationId xmlns:a16="http://schemas.microsoft.com/office/drawing/2014/main" id="{8B52CFC8-65AB-0D4A-B874-375C03DD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254" y="1952023"/>
            <a:ext cx="5131218" cy="361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98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BD26-78CB-224E-B354-B32F693F0C3A}"/>
              </a:ext>
            </a:extLst>
          </p:cNvPr>
          <p:cNvSpPr>
            <a:spLocks noGrp="1"/>
          </p:cNvSpPr>
          <p:nvPr>
            <p:ph type="title"/>
          </p:nvPr>
        </p:nvSpPr>
        <p:spPr>
          <a:xfrm>
            <a:off x="1143001" y="343159"/>
            <a:ext cx="9905998" cy="952500"/>
          </a:xfrm>
        </p:spPr>
        <p:txBody>
          <a:bodyPr/>
          <a:lstStyle/>
          <a:p>
            <a:pPr algn="ctr"/>
            <a:r>
              <a:rPr lang="en-US" dirty="0"/>
              <a:t>𝜃 (big ”theta”)</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B95A06-9357-FF46-AA78-46CEB585B4EF}"/>
                  </a:ext>
                </a:extLst>
              </p:cNvPr>
              <p:cNvSpPr txBox="1"/>
              <p:nvPr/>
            </p:nvSpPr>
            <p:spPr>
              <a:xfrm>
                <a:off x="483094" y="1619770"/>
                <a:ext cx="468976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We say that a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oMath>
                </a14:m>
                <a:r>
                  <a:rPr lang="en-US" dirty="0"/>
                  <a:t> if for values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  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a14:m>
                <a:r>
                  <a:rPr lang="en-US" dirty="0"/>
                  <a:t> are positive constants such that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oMath>
                </a14:m>
                <a:r>
                  <a:rPr lang="en-US" dirty="0"/>
                  <a:t> is some initial value for n for which this expression is true</a:t>
                </a:r>
              </a:p>
              <a:p>
                <a:pPr marL="285750" indent="-285750">
                  <a:buFont typeface="Arial" panose="020B0604020202020204" pitchFamily="34" charset="0"/>
                  <a:buChar char="•"/>
                </a:pPr>
                <a:r>
                  <a:rPr lang="en-US" dirty="0"/>
                  <a:t>This means that f(n), for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will always be bounded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C</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g</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and vice versa</a:t>
                </a:r>
              </a:p>
              <a:p>
                <a:pPr marL="285750" indent="-285750">
                  <a:buFont typeface="Arial" panose="020B0604020202020204" pitchFamily="34" charset="0"/>
                  <a:buChar char="•"/>
                </a:pPr>
                <a:r>
                  <a:rPr lang="en-US" dirty="0"/>
                  <a:t>This also means that g(n) is bounded by these constants times f(n)</a:t>
                </a:r>
              </a:p>
              <a:p>
                <a:pPr marL="285750" indent="-285750">
                  <a:buFont typeface="Arial" panose="020B0604020202020204" pitchFamily="34" charset="0"/>
                  <a:buChar char="•"/>
                </a:pPr>
                <a:r>
                  <a:rPr lang="en-US" dirty="0"/>
                  <a:t>Furthermore, proving this is essentially just proving that both f(n) = 𝛰(g(n)) and f(n) = 𝛺(g(n))</a:t>
                </a:r>
              </a:p>
              <a:p>
                <a:pPr marL="285750" indent="-285750">
                  <a:buFont typeface="Arial" panose="020B0604020202020204" pitchFamily="34" charset="0"/>
                  <a:buChar char="•"/>
                </a:pPr>
                <a:r>
                  <a:rPr lang="en-US" dirty="0"/>
                  <a:t>For this question, let’s do a written example and graph afterwards...</a:t>
                </a:r>
              </a:p>
            </p:txBody>
          </p:sp>
        </mc:Choice>
        <mc:Fallback>
          <p:sp>
            <p:nvSpPr>
              <p:cNvPr id="6" name="TextBox 5">
                <a:extLst>
                  <a:ext uri="{FF2B5EF4-FFF2-40B4-BE49-F238E27FC236}">
                    <a16:creationId xmlns:a16="http://schemas.microsoft.com/office/drawing/2014/main" id="{82B95A06-9357-FF46-AA78-46CEB585B4EF}"/>
                  </a:ext>
                </a:extLst>
              </p:cNvPr>
              <p:cNvSpPr txBox="1">
                <a:spLocks noRot="1" noChangeAspect="1" noMove="1" noResize="1" noEditPoints="1" noAdjustHandles="1" noChangeArrowheads="1" noChangeShapeType="1" noTextEdit="1"/>
              </p:cNvSpPr>
              <p:nvPr/>
            </p:nvSpPr>
            <p:spPr>
              <a:xfrm>
                <a:off x="483094" y="1619770"/>
                <a:ext cx="4689761" cy="4524315"/>
              </a:xfrm>
              <a:prstGeom prst="rect">
                <a:avLst/>
              </a:prstGeom>
              <a:blipFill>
                <a:blip r:embed="rId2"/>
                <a:stretch>
                  <a:fillRect l="-539" t="-560" r="-270" b="-1401"/>
                </a:stretch>
              </a:blipFill>
            </p:spPr>
            <p:txBody>
              <a:bodyPr/>
              <a:lstStyle/>
              <a:p>
                <a:r>
                  <a:rPr lang="en-US">
                    <a:noFill/>
                  </a:rPr>
                  <a:t> </a:t>
                </a:r>
              </a:p>
            </p:txBody>
          </p:sp>
        </mc:Fallback>
      </mc:AlternateContent>
      <p:pic>
        <p:nvPicPr>
          <p:cNvPr id="14338" name="Picture 2" descr="Big-O Notation, Omega Notation and Big-O Notation (Asymptotic Analysis)">
            <a:extLst>
              <a:ext uri="{FF2B5EF4-FFF2-40B4-BE49-F238E27FC236}">
                <a16:creationId xmlns:a16="http://schemas.microsoft.com/office/drawing/2014/main" id="{7816B7A4-6D5D-904D-B76D-FCFEC376A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147" y="1619769"/>
            <a:ext cx="4227931" cy="4524316"/>
          </a:xfrm>
          <a:prstGeom prst="rect">
            <a:avLst/>
          </a:prstGeom>
          <a:solidFill>
            <a:schemeClr val="tx1">
              <a:lumMod val="95000"/>
            </a:schemeClr>
          </a:solidFill>
        </p:spPr>
      </p:pic>
    </p:spTree>
    <p:extLst>
      <p:ext uri="{BB962C8B-B14F-4D97-AF65-F5344CB8AC3E}">
        <p14:creationId xmlns:p14="http://schemas.microsoft.com/office/powerpoint/2010/main" val="237746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DD06-2CE7-AD41-8659-9C0072AFEB20}"/>
              </a:ext>
            </a:extLst>
          </p:cNvPr>
          <p:cNvSpPr>
            <a:spLocks noGrp="1"/>
          </p:cNvSpPr>
          <p:nvPr>
            <p:ph type="title"/>
          </p:nvPr>
        </p:nvSpPr>
        <p:spPr>
          <a:xfrm>
            <a:off x="1143000" y="109313"/>
            <a:ext cx="9905998" cy="1605328"/>
          </a:xfrm>
        </p:spPr>
        <p:txBody>
          <a:bodyPr/>
          <a:lstStyle/>
          <a:p>
            <a:pPr algn="ctr"/>
            <a:r>
              <a:rPr lang="en-US" dirty="0"/>
              <a:t>Let’s look at a video going deeper into these notations...</a:t>
            </a:r>
          </a:p>
        </p:txBody>
      </p:sp>
      <p:pic>
        <p:nvPicPr>
          <p:cNvPr id="4" name="Online Media 3" descr="Asymptotic Bounding 101: Big O, Big Omega, &amp; Theta (Deeply Understanding Asymptotic Analysis)">
            <a:hlinkClick r:id="" action="ppaction://media"/>
            <a:extLst>
              <a:ext uri="{FF2B5EF4-FFF2-40B4-BE49-F238E27FC236}">
                <a16:creationId xmlns:a16="http://schemas.microsoft.com/office/drawing/2014/main" id="{8B1D69B0-129D-7A42-B4EF-ED019888BE10}"/>
              </a:ext>
            </a:extLst>
          </p:cNvPr>
          <p:cNvPicPr>
            <a:picLocks noRot="1" noChangeAspect="1"/>
          </p:cNvPicPr>
          <p:nvPr>
            <a:videoFile r:link="rId1"/>
          </p:nvPr>
        </p:nvPicPr>
        <p:blipFill>
          <a:blip r:embed="rId3"/>
          <a:stretch>
            <a:fillRect/>
          </a:stretch>
        </p:blipFill>
        <p:spPr>
          <a:xfrm>
            <a:off x="2491905" y="1714641"/>
            <a:ext cx="7208187" cy="4072626"/>
          </a:xfrm>
          <a:prstGeom prst="rect">
            <a:avLst/>
          </a:prstGeom>
        </p:spPr>
      </p:pic>
    </p:spTree>
    <p:extLst>
      <p:ext uri="{BB962C8B-B14F-4D97-AF65-F5344CB8AC3E}">
        <p14:creationId xmlns:p14="http://schemas.microsoft.com/office/powerpoint/2010/main" val="35364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{1717C6D0-163C-6244-B18D-DA2C0ADA173D}tf10001063</Template>
  <TotalTime>3628</TotalTime>
  <Words>1612</Words>
  <Application>Microsoft Macintosh PowerPoint</Application>
  <PresentationFormat>Widescreen</PresentationFormat>
  <Paragraphs>76</Paragraphs>
  <Slides>15</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Century Gothic</vt:lpstr>
      <vt:lpstr>Mesh</vt:lpstr>
      <vt:lpstr>PowerPoint Presentation</vt:lpstr>
      <vt:lpstr>topic layout</vt:lpstr>
      <vt:lpstr>Motivation</vt:lpstr>
      <vt:lpstr>Asymptotic Analysis</vt:lpstr>
      <vt:lpstr>𝛰 (oh), 𝛺 (omega) and 𝛳 (theta)</vt:lpstr>
      <vt:lpstr>𝛰 (big ”oh”)</vt:lpstr>
      <vt:lpstr>𝛺 (big ”omega”)</vt:lpstr>
      <vt:lpstr>𝜃 (big ”theta”)</vt:lpstr>
      <vt:lpstr>Let’s look at a video going deeper into these notations...</vt:lpstr>
      <vt:lpstr>Applications of asymptotic analysis: time and space complexity</vt:lpstr>
      <vt:lpstr>Time complexity</vt:lpstr>
      <vt:lpstr>Space complexity</vt:lpstr>
      <vt:lpstr>Time and space: how do they interact?</vt:lpstr>
      <vt:lpstr>Closing remarks</vt:lpstr>
      <vt:lpstr>Conclusion and supplementary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Killeen</dc:creator>
  <cp:lastModifiedBy>Matthew Killeen</cp:lastModifiedBy>
  <cp:revision>6</cp:revision>
  <dcterms:created xsi:type="dcterms:W3CDTF">2021-10-27T05:58:38Z</dcterms:created>
  <dcterms:modified xsi:type="dcterms:W3CDTF">2021-10-29T18:27:04Z</dcterms:modified>
</cp:coreProperties>
</file>